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7" r:id="rId2"/>
    <p:sldId id="258" r:id="rId3"/>
    <p:sldId id="277" r:id="rId4"/>
    <p:sldId id="263" r:id="rId5"/>
    <p:sldId id="278" r:id="rId6"/>
    <p:sldId id="275" r:id="rId7"/>
    <p:sldId id="279" r:id="rId8"/>
    <p:sldId id="280" r:id="rId9"/>
    <p:sldId id="261" r:id="rId10"/>
    <p:sldId id="260" r:id="rId11"/>
    <p:sldId id="268" r:id="rId12"/>
    <p:sldId id="266" r:id="rId13"/>
    <p:sldId id="276" r:id="rId14"/>
    <p:sldId id="264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25" d="100"/>
          <a:sy n="125" d="100"/>
        </p:scale>
        <p:origin x="38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14.11.2022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0" y="1052736"/>
            <a:ext cx="9144000" cy="4248471"/>
          </a:xfrm>
        </p:spPr>
        <p:txBody>
          <a:bodyPr>
            <a:normAutofit/>
          </a:bodyPr>
          <a:lstStyle/>
          <a:p>
            <a:pPr algn="ctr"/>
            <a:r>
              <a:rPr lang="ru-RU" b="1" i="1" dirty="0" smtClean="0">
                <a:solidFill>
                  <a:schemeClr val="tx1"/>
                </a:solidFill>
                <a:latin typeface="Palatino Linotype" pitchFamily="18" charset="0"/>
              </a:rPr>
              <a:t>ОСНОВНАЯ</a:t>
            </a:r>
            <a:r>
              <a:rPr lang="ru-RU" dirty="0" smtClean="0">
                <a:solidFill>
                  <a:schemeClr val="tx1"/>
                </a:solidFill>
                <a:latin typeface="Palatino Linotype" pitchFamily="18" charset="0"/>
              </a:rPr>
              <a:t/>
            </a:r>
            <a:br>
              <a:rPr lang="ru-RU" dirty="0" smtClean="0">
                <a:solidFill>
                  <a:schemeClr val="tx1"/>
                </a:solidFill>
                <a:latin typeface="Palatino Linotype" pitchFamily="18" charset="0"/>
              </a:rPr>
            </a:br>
            <a:r>
              <a:rPr lang="ru-RU" b="1" i="1" dirty="0" smtClean="0">
                <a:solidFill>
                  <a:schemeClr val="tx1"/>
                </a:solidFill>
                <a:latin typeface="Palatino Linotype" pitchFamily="18" charset="0"/>
              </a:rPr>
              <a:t>ОБРАЗОВАТЕЛЬНАЯ</a:t>
            </a:r>
            <a:r>
              <a:rPr lang="ru-RU" dirty="0" smtClean="0">
                <a:solidFill>
                  <a:schemeClr val="tx1"/>
                </a:solidFill>
                <a:latin typeface="Palatino Linotype" pitchFamily="18" charset="0"/>
              </a:rPr>
              <a:t> ПРОГРАММА  ДОШКОЛЬНОГО ОБАЗОВАНИЯ</a:t>
            </a:r>
            <a:br>
              <a:rPr lang="ru-RU" dirty="0" smtClean="0">
                <a:solidFill>
                  <a:schemeClr val="tx1"/>
                </a:solidFill>
                <a:latin typeface="Palatino Linotype" pitchFamily="18" charset="0"/>
              </a:rPr>
            </a:br>
            <a:r>
              <a:rPr lang="ru-RU" dirty="0" smtClean="0">
                <a:solidFill>
                  <a:schemeClr val="tx1"/>
                </a:solidFill>
                <a:latin typeface="Palatino Linotype" pitchFamily="18" charset="0"/>
              </a:rPr>
              <a:t>МБДОУ «Детский сад №3» п.г.т. Уруссу (</a:t>
            </a:r>
            <a:r>
              <a:rPr lang="ru-RU" sz="3100" dirty="0" smtClean="0">
                <a:solidFill>
                  <a:schemeClr val="tx1"/>
                </a:solidFill>
                <a:latin typeface="Palatino Linotype" pitchFamily="18" charset="0"/>
              </a:rPr>
              <a:t>краткая презентация для родителей</a:t>
            </a:r>
            <a:r>
              <a:rPr lang="ru-RU" dirty="0" smtClean="0">
                <a:solidFill>
                  <a:schemeClr val="tx1"/>
                </a:solidFill>
                <a:latin typeface="Palatino Linotype" pitchFamily="18" charset="0"/>
              </a:rPr>
              <a:t>)</a:t>
            </a:r>
            <a:r>
              <a:rPr lang="ru-RU" sz="3600" dirty="0" smtClean="0">
                <a:solidFill>
                  <a:schemeClr val="tx1"/>
                </a:solidFill>
                <a:latin typeface="Palatino Linotype" pitchFamily="18" charset="0"/>
              </a:rPr>
              <a:t/>
            </a:r>
            <a:br>
              <a:rPr lang="ru-RU" sz="3600" dirty="0" smtClean="0">
                <a:solidFill>
                  <a:schemeClr val="tx1"/>
                </a:solidFill>
                <a:latin typeface="Palatino Linotype" pitchFamily="18" charset="0"/>
              </a:rPr>
            </a:br>
            <a:endParaRPr lang="ru-RU" dirty="0">
              <a:solidFill>
                <a:schemeClr val="tx1"/>
              </a:solidFill>
              <a:latin typeface="Palatino Linotype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286000" y="2474893"/>
            <a:ext cx="4572000" cy="80021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sz="1400" dirty="0" smtClean="0"/>
              <a:t> </a:t>
            </a:r>
            <a:br>
              <a:rPr lang="ru-RU" sz="1400" dirty="0" smtClean="0"/>
            </a:br>
            <a:endParaRPr lang="ru-RU" sz="1400" dirty="0"/>
          </a:p>
        </p:txBody>
      </p:sp>
      <p:pic>
        <p:nvPicPr>
          <p:cNvPr id="1028" name="Picture 4" descr="C:\Users\Гульнара\Desktop\фото\romashki_40.gif"/>
          <p:cNvPicPr>
            <a:picLocks noGrp="1" noChangeAspect="1" noChangeArrowheads="1" noCro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476672"/>
            <a:ext cx="1343025" cy="154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323528" y="1484784"/>
            <a:ext cx="8496944" cy="4464496"/>
          </a:xfrm>
        </p:spPr>
        <p:txBody>
          <a:bodyPr>
            <a:normAutofit fontScale="90000"/>
          </a:bodyPr>
          <a:lstStyle/>
          <a:p>
            <a:pPr algn="ctr">
              <a:lnSpc>
                <a:spcPct val="150000"/>
              </a:lnSpc>
            </a:pPr>
            <a:r>
              <a:rPr lang="ru-RU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ОСНОВНАЯ </a:t>
            </a:r>
            <a:r>
              <a:rPr lang="ru-RU" sz="2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ОБРАЗОВАТЕЛЬНАЯ </a:t>
            </a:r>
            <a:r>
              <a:rPr lang="ru-RU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ПРОГРАММА </a:t>
            </a:r>
            <a:br>
              <a:rPr lang="ru-RU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ДОШКОЛЬНОГО ОБРАЗОВАНИЯ</a:t>
            </a:r>
            <a:r>
              <a:rPr lang="ru-RU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нормативно-управленческий </a:t>
            </a:r>
            <a:r>
              <a:rPr lang="ru-RU" sz="2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документ дошкольного учреждения</a:t>
            </a:r>
            <a:r>
              <a:rPr lang="ru-RU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характеризующий</a:t>
            </a:r>
            <a:r>
              <a:rPr lang="ru-RU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специфику </a:t>
            </a:r>
            <a:r>
              <a:rPr lang="ru-RU" sz="2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содержания образования, особенности организации воспитательно-образовательного процесса</a:t>
            </a:r>
            <a:r>
              <a:rPr lang="ru-RU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характер </a:t>
            </a:r>
            <a:r>
              <a:rPr lang="ru-RU" sz="2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оказываемых образовательных </a:t>
            </a:r>
            <a:r>
              <a:rPr lang="ru-RU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услуг</a:t>
            </a:r>
            <a:r>
              <a:rPr lang="ru-RU" dirty="0">
                <a:solidFill>
                  <a:schemeClr val="tx1"/>
                </a:solidFill>
              </a:rPr>
              <a:t/>
            </a:r>
            <a:br>
              <a:rPr lang="ru-RU" dirty="0">
                <a:solidFill>
                  <a:schemeClr val="tx1"/>
                </a:solidFill>
              </a:rPr>
            </a:br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286000" y="2474893"/>
            <a:ext cx="4572000" cy="80021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sz="1400" dirty="0" smtClean="0"/>
              <a:t> </a:t>
            </a:r>
            <a:br>
              <a:rPr lang="ru-RU" sz="1400" dirty="0" smtClean="0"/>
            </a:br>
            <a:endParaRPr lang="ru-RU" sz="1400" dirty="0"/>
          </a:p>
        </p:txBody>
      </p:sp>
      <p:pic>
        <p:nvPicPr>
          <p:cNvPr id="9" name="Picture 2" descr="C:\Users\Гульнара\Desktop\фото\romashki_40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404664"/>
            <a:ext cx="1343025" cy="154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34240" y="875745"/>
            <a:ext cx="7560840" cy="5112568"/>
          </a:xfrm>
        </p:spPr>
        <p:txBody>
          <a:bodyPr>
            <a:normAutofit fontScale="62500" lnSpcReduction="20000"/>
          </a:bodyPr>
          <a:lstStyle/>
          <a:p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6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</a:t>
            </a:r>
            <a:r>
              <a:rPr lang="ru-RU" sz="6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образовательной программы</a:t>
            </a:r>
            <a:endParaRPr lang="ru-RU" sz="69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4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Обеспечить развитие </a:t>
            </a:r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личности детей дошкольного </a:t>
            </a:r>
            <a:r>
              <a:rPr lang="ru-RU" sz="4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возраста </a:t>
            </a:r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различных видах общения и деятельности с учетом </a:t>
            </a:r>
            <a:r>
              <a:rPr lang="ru-RU" sz="4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их </a:t>
            </a:r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возрастных, индивидуальных, </a:t>
            </a:r>
            <a:r>
              <a:rPr lang="ru-RU" sz="4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психологических </a:t>
            </a:r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4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физиологических </a:t>
            </a:r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особенностей. </a:t>
            </a:r>
            <a:r>
              <a:rPr lang="ru-RU" sz="4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</a:t>
            </a:r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личности, мотивации </a:t>
            </a:r>
            <a:r>
              <a:rPr lang="ru-RU" sz="4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способностей детей в различных видах деятельности и </a:t>
            </a:r>
            <a:r>
              <a:rPr lang="ru-RU" sz="4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охватывает </a:t>
            </a:r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развития и образования детей</a:t>
            </a:r>
            <a:r>
              <a:rPr lang="ru-RU" sz="4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4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 descr="C:\Users\Гульнара\Desktop\фото\romashki_40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260648"/>
            <a:ext cx="1109457" cy="1274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1216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899592" y="548680"/>
            <a:ext cx="7128792" cy="4464496"/>
          </a:xfrm>
        </p:spPr>
        <p:txBody>
          <a:bodyPr>
            <a:normAutofit/>
          </a:bodyPr>
          <a:lstStyle/>
          <a:p>
            <a:r>
              <a:rPr lang="ru-RU" b="1" i="1" dirty="0" smtClean="0"/>
              <a:t/>
            </a:r>
            <a:br>
              <a:rPr lang="ru-RU" b="1" i="1" dirty="0" smtClean="0"/>
            </a:br>
            <a:r>
              <a:rPr lang="ru-RU" b="1" i="1" dirty="0" smtClean="0"/>
              <a:t/>
            </a:r>
            <a:br>
              <a:rPr lang="ru-RU" b="1" i="1" dirty="0" smtClean="0"/>
            </a:br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286000" y="2474893"/>
            <a:ext cx="4572000" cy="80021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sz="1400" dirty="0" smtClean="0"/>
              <a:t> </a:t>
            </a:r>
            <a:br>
              <a:rPr lang="ru-RU" sz="1400" dirty="0" smtClean="0"/>
            </a:br>
            <a:endParaRPr lang="ru-RU" sz="1400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80060" y="3275112"/>
            <a:ext cx="8183880" cy="31062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800" dirty="0" smtClean="0">
                <a:latin typeface="Times New Roman" pitchFamily="18" charset="0"/>
                <a:cs typeface="Times New Roman" pitchFamily="18" charset="0"/>
              </a:rPr>
              <a:t>	</a:t>
            </a:r>
            <a:endParaRPr lang="ru-RU" sz="4400" b="1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b="1" i="1" dirty="0"/>
          </a:p>
        </p:txBody>
      </p:sp>
      <p:pic>
        <p:nvPicPr>
          <p:cNvPr id="8" name="Picture 2" descr="C:\Users\Гульнара\Desktop\фото\romashki_40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2895" y="403737"/>
            <a:ext cx="1091045" cy="1253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72047" y="1617658"/>
            <a:ext cx="8448425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/>
              <a:t>  </a:t>
            </a:r>
            <a:r>
              <a:rPr lang="ru-RU" sz="2800" dirty="0" smtClean="0"/>
              <a:t> 	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определяет содержание и организацию образовательной деятельности на уровне ДОУ.</a:t>
            </a:r>
          </a:p>
          <a:p>
            <a:pPr algn="just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	Программа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обеспечивает развитие личности детей дошкольного возраста в различных видах общения и деятельности с учетом их возрастных, индивидуальных психологических и физиологических особенностей.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620688"/>
            <a:ext cx="8568952" cy="5472608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sz="3500" b="1" dirty="0">
                <a:latin typeface="Times New Roman" pitchFamily="18" charset="0"/>
                <a:cs typeface="Times New Roman" pitchFamily="18" charset="0"/>
              </a:rPr>
              <a:t>Образовательная программа </a:t>
            </a:r>
            <a:r>
              <a:rPr lang="ru-RU" sz="3500" b="1" dirty="0" smtClean="0">
                <a:latin typeface="Times New Roman" pitchFamily="18" charset="0"/>
                <a:cs typeface="Times New Roman" pitchFamily="18" charset="0"/>
              </a:rPr>
              <a:t>состоит из:</a:t>
            </a:r>
          </a:p>
          <a:p>
            <a:pPr marL="0" indent="0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-обязательной части,</a:t>
            </a:r>
          </a:p>
          <a:p>
            <a:pPr marL="0" indent="0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-вариативной части (формируемая участниками образовательного процесса)</a:t>
            </a:r>
          </a:p>
          <a:p>
            <a:pPr marL="0" indent="0">
              <a:buNone/>
            </a:pP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Обязательная </a:t>
            </a:r>
            <a:r>
              <a:rPr lang="ru-RU" b="1" u="sng" dirty="0">
                <a:latin typeface="Times New Roman" pitchFamily="18" charset="0"/>
                <a:cs typeface="Times New Roman" pitchFamily="18" charset="0"/>
              </a:rPr>
              <a:t>часть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основной образовательной программы МБДОУ «Детский сад №3»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п.г.т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. Уруссу, разработана на основе  Примерной основной образовательной программы дошкольного образования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одобренной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решением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федерального учебно-методического объединения по общему образованию от 20.05.2015 г. № 2/15), с учетом примерной общеобразовательной программы дошкольного образования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«От рождения до школы»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под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редакцией Н.Е.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Вераксы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, Т.С. Комарова, В.В.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Гербова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39632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052736"/>
            <a:ext cx="8280920" cy="4608512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Вариативная часть (формируемая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участниками образовательных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отношений)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основной образовательной программы разработана с учетом следующих программ и методических пособий:: УМК (учебно-методический комплект) «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Татарча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сойлэшэбез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» («Говорим по-татарски»), разработанный творческой группой под руководством З.М.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Зариповой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; программы художественного воспитания, обучения и развития детей 3-7 лет «Цветные ладошки» автор: И.А. Лыкова; программы по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ритмической пластике для детей дошкольного и младшего школьного возраста «Ритмическая мозаика» автор: Буренина А. И.; программы по музыкальному воспитанию детей дошкольного возраста «Ладушки» авторы И.М.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Каплунова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И.А.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Новоскольцева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; программы ознакомления с родным краем «Мой край родной»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составленной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в МБДОУ «Детский сад №3» п.г.т. Уруссу авторы-составители Нигматуллина О.Б.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Чунарева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Н.В., Токарева Н.Н.,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Тимошина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М.А.,программы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логопедической работы по преодолению фонетико-фонематического недоразвития речи у детей, авторы  Т.Б. Филичева, Т.В. Чиркина. </a:t>
            </a:r>
          </a:p>
        </p:txBody>
      </p:sp>
      <p:pic>
        <p:nvPicPr>
          <p:cNvPr id="4" name="Picture 2" descr="C:\Users\Гульнара\Desktop\фото\romashki_40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4" y="476672"/>
            <a:ext cx="752084" cy="864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1178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548680"/>
            <a:ext cx="8280920" cy="446449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ПЛАНИРУЕМЫЕ РЕЗУЛЬТАТЫ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ОСВОЕНИЯ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ПРОГРАММНОГО МАТЕРИАЛА</a:t>
            </a:r>
          </a:p>
          <a:p>
            <a:pPr marL="0" indent="0" algn="ctr">
              <a:buNone/>
            </a:pPr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Целевые ориентиры образования в раннем возрасте</a:t>
            </a:r>
          </a:p>
          <a:p>
            <a:pPr marL="0" indent="0"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ребенок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интересуется окружающими предметами и активно действует с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ними;</a:t>
            </a:r>
          </a:p>
          <a:p>
            <a:pPr marL="0" indent="0"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-эмоционально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вовлечен в действия с игрушками и другими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предметами,</a:t>
            </a:r>
          </a:p>
          <a:p>
            <a:pPr marL="0" indent="0"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стремится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проявлять настойчивость в достижении результата своих действий;</a:t>
            </a:r>
          </a:p>
          <a:p>
            <a:pPr marL="0" indent="0"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-использует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специфические, культурно фиксированные предметные действия,</a:t>
            </a:r>
          </a:p>
          <a:p>
            <a:pPr marL="0" indent="0"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-знает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назначение бытовых предметов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умеет пользоваться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ими;</a:t>
            </a:r>
          </a:p>
          <a:p>
            <a:pPr marL="0" indent="0"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владеет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простейшими навыками самообслуживания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стремится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проявлять самостоятельность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бытовом и игровом поведении;</a:t>
            </a:r>
          </a:p>
          <a:p>
            <a:pPr marL="0" indent="0"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-владеет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активной речью, включенной в общение; 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-стремится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общению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взрослыми и активно подражает им в движениях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действиях; </a:t>
            </a:r>
          </a:p>
          <a:p>
            <a:pPr marL="0" indent="0"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-проявляет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интерес к сверстникам; 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проявляет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интерес к стихам, песням и сказкам, рассматриванию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картинки, стремится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двигаться под музыку; эмоционально откликается на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различные произведения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культуры и искусства;</a:t>
            </a:r>
          </a:p>
          <a:p>
            <a:pPr marL="0" indent="0"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ребенка развита крупная моторика, он стремится осваивать различные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видыдвижения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(бег, лазанье, перешагивание и пр.).</a:t>
            </a:r>
          </a:p>
        </p:txBody>
      </p:sp>
    </p:spTree>
    <p:extLst>
      <p:ext uri="{BB962C8B-B14F-4D97-AF65-F5344CB8AC3E}">
        <p14:creationId xmlns:p14="http://schemas.microsoft.com/office/powerpoint/2010/main" val="181083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 marL="0" indent="0" algn="ctr">
              <a:buNone/>
            </a:pPr>
            <a:r>
              <a:rPr lang="ru-RU" sz="9600" b="1" dirty="0"/>
              <a:t>Целевые ориентиры на этапе завершения дошкольного </a:t>
            </a:r>
            <a:r>
              <a:rPr lang="ru-RU" sz="9600" b="1" dirty="0" smtClean="0"/>
              <a:t>образования</a:t>
            </a:r>
          </a:p>
          <a:p>
            <a:pPr marL="0" indent="0" algn="ctr">
              <a:buNone/>
            </a:pPr>
            <a:endParaRPr lang="ru-RU" sz="4200" b="1" dirty="0"/>
          </a:p>
          <a:p>
            <a:pPr marL="0" indent="0" algn="just">
              <a:buNone/>
            </a:pPr>
            <a:r>
              <a:rPr lang="ru-RU" sz="5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-ребенок </a:t>
            </a:r>
            <a:r>
              <a:rPr lang="ru-RU" sz="6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овладевает основными культурными способами деятельности, </a:t>
            </a:r>
            <a:r>
              <a:rPr lang="ru-RU" sz="6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проявляет инициативу </a:t>
            </a:r>
            <a:r>
              <a:rPr lang="ru-RU" sz="6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самостоятельность в разных видах деятельности</a:t>
            </a:r>
          </a:p>
          <a:p>
            <a:pPr marL="0" indent="0" algn="just">
              <a:buNone/>
            </a:pPr>
            <a:r>
              <a:rPr lang="ru-RU" sz="6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6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ребенок обладает установкой положительного отношения к миру, к разным </a:t>
            </a:r>
            <a:r>
              <a:rPr lang="ru-RU" sz="6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видам труда</a:t>
            </a:r>
            <a:r>
              <a:rPr lang="ru-RU" sz="6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другим людям и самому себе, обладает чувством собственного достоинства;</a:t>
            </a:r>
          </a:p>
          <a:p>
            <a:pPr marL="0" indent="0" algn="just">
              <a:buNone/>
            </a:pPr>
            <a:r>
              <a:rPr lang="ru-RU" sz="6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активно взаимодействует со сверстниками и взрослыми, участвует в </a:t>
            </a:r>
            <a:r>
              <a:rPr lang="ru-RU" sz="6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совместных играх</a:t>
            </a:r>
            <a:r>
              <a:rPr lang="ru-RU" sz="6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r>
              <a:rPr lang="ru-RU" sz="6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6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ребенок </a:t>
            </a:r>
            <a:r>
              <a:rPr lang="ru-RU" sz="6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обладает развитым воображением, которое реализуется в разных </a:t>
            </a:r>
            <a:r>
              <a:rPr lang="ru-RU" sz="6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видах деятельности</a:t>
            </a:r>
            <a:r>
              <a:rPr lang="ru-RU" sz="6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различает условную и реальную ситуации, умеет </a:t>
            </a:r>
            <a:r>
              <a:rPr lang="ru-RU" sz="6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подчиняться разным </a:t>
            </a:r>
            <a:r>
              <a:rPr lang="ru-RU" sz="6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правилам и социальным нормам;</a:t>
            </a:r>
          </a:p>
          <a:p>
            <a:pPr marL="0" indent="0" algn="just">
              <a:buNone/>
            </a:pPr>
            <a:r>
              <a:rPr lang="ru-RU" sz="6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6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ребенок </a:t>
            </a:r>
            <a:r>
              <a:rPr lang="ru-RU" sz="6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достаточно хорошо владеет устной речью, может использовать речь </a:t>
            </a:r>
            <a:r>
              <a:rPr lang="ru-RU" sz="6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выражения </a:t>
            </a:r>
            <a:r>
              <a:rPr lang="ru-RU" sz="6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своих мыслей, чувств и желаний, построения речевого высказывания </a:t>
            </a:r>
            <a:r>
              <a:rPr lang="ru-RU" sz="6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ситуации </a:t>
            </a:r>
            <a:r>
              <a:rPr lang="ru-RU" sz="6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общения, может выделять звуки в словах, у ребенка </a:t>
            </a:r>
            <a:r>
              <a:rPr lang="ru-RU" sz="6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складываются предпосылки </a:t>
            </a:r>
            <a:r>
              <a:rPr lang="ru-RU" sz="6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грамотности;</a:t>
            </a:r>
          </a:p>
          <a:p>
            <a:pPr marL="0" indent="0" algn="just">
              <a:buNone/>
            </a:pPr>
            <a:r>
              <a:rPr lang="ru-RU" sz="6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6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6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ребенка развита крупная и мелкая моторика; он подвижен, вынослив, </a:t>
            </a:r>
            <a:r>
              <a:rPr lang="ru-RU" sz="6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владеет основными </a:t>
            </a:r>
            <a:r>
              <a:rPr lang="ru-RU" sz="6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движениями, может контролировать свои движения и управлять ими;</a:t>
            </a:r>
          </a:p>
          <a:p>
            <a:pPr marL="0" indent="0" algn="just">
              <a:buNone/>
            </a:pPr>
            <a:r>
              <a:rPr lang="ru-RU" sz="6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6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ребенок способен к волевым усилиям, может следовать социальным </a:t>
            </a:r>
            <a:r>
              <a:rPr lang="ru-RU" sz="6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нормам поведения </a:t>
            </a:r>
            <a:r>
              <a:rPr lang="ru-RU" sz="6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правилам в разных видах деятельности, может соблюдать </a:t>
            </a:r>
            <a:r>
              <a:rPr lang="ru-RU" sz="6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безопасного </a:t>
            </a:r>
            <a:r>
              <a:rPr lang="ru-RU" sz="6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поведения и личной гигиены;</a:t>
            </a:r>
          </a:p>
          <a:p>
            <a:pPr marL="0" indent="0" algn="just">
              <a:buNone/>
            </a:pPr>
            <a:r>
              <a:rPr lang="ru-RU" sz="6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6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ребенок проявляет любознательность, интересуется </a:t>
            </a:r>
            <a:r>
              <a:rPr lang="ru-RU" sz="6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причинно-следственными связями</a:t>
            </a:r>
            <a:r>
              <a:rPr lang="ru-RU" sz="6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пытается самостоятельно придумывать объяснения явлениям природы </a:t>
            </a:r>
            <a:r>
              <a:rPr lang="ru-RU" sz="6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поступкам </a:t>
            </a:r>
            <a:r>
              <a:rPr lang="ru-RU" sz="6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людей; склонен наблюдать, экспериментировать. Обладает </a:t>
            </a:r>
            <a:r>
              <a:rPr lang="ru-RU" sz="6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начальными знаниями </a:t>
            </a:r>
            <a:r>
              <a:rPr lang="ru-RU" sz="6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себе, о природном и социальном мире, в котором он живет .</a:t>
            </a:r>
          </a:p>
        </p:txBody>
      </p:sp>
    </p:spTree>
    <p:extLst>
      <p:ext uri="{BB962C8B-B14F-4D97-AF65-F5344CB8AC3E}">
        <p14:creationId xmlns:p14="http://schemas.microsoft.com/office/powerpoint/2010/main" val="2513063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899592" y="548680"/>
            <a:ext cx="7128792" cy="4464496"/>
          </a:xfrm>
        </p:spPr>
        <p:txBody>
          <a:bodyPr>
            <a:normAutofit/>
          </a:bodyPr>
          <a:lstStyle/>
          <a:p>
            <a:r>
              <a:rPr lang="ru-RU" b="1" i="1" dirty="0" smtClean="0"/>
              <a:t/>
            </a:r>
            <a:br>
              <a:rPr lang="ru-RU" b="1" i="1" dirty="0" smtClean="0"/>
            </a:br>
            <a:r>
              <a:rPr lang="ru-RU" b="1" i="1" dirty="0" smtClean="0"/>
              <a:t/>
            </a:r>
            <a:br>
              <a:rPr lang="ru-RU" b="1" i="1" dirty="0" smtClean="0"/>
            </a:br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286000" y="2474893"/>
            <a:ext cx="4572000" cy="80021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sz="1400" dirty="0" smtClean="0"/>
              <a:t> </a:t>
            </a:r>
            <a:br>
              <a:rPr lang="ru-RU" sz="1400" dirty="0" smtClean="0"/>
            </a:br>
            <a:endParaRPr lang="ru-RU" sz="1400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b="1" dirty="0" smtClean="0"/>
              <a:t>МОДЕЛЬ ОБРАЗОВАТЕЛЬНОЙ</a:t>
            </a:r>
            <a:r>
              <a:rPr lang="ru-RU" dirty="0" smtClean="0"/>
              <a:t> </a:t>
            </a:r>
            <a:r>
              <a:rPr lang="ru-RU" b="1" dirty="0" smtClean="0"/>
              <a:t>ПРОГРАММЫ МБДОУ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683568" y="1700808"/>
            <a:ext cx="7776864" cy="129614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i="1" dirty="0" smtClean="0"/>
              <a:t>Цель</a:t>
            </a:r>
            <a:r>
              <a:rPr lang="ru-RU" b="1" dirty="0" smtClean="0"/>
              <a:t>:</a:t>
            </a:r>
            <a:r>
              <a:rPr lang="ru-RU" b="1" i="1" dirty="0" smtClean="0"/>
              <a:t> позитивная социализация и всестороннее развитие ребёнка дошкольного возраста в адекватных его возрасту видах деятельности</a:t>
            </a:r>
            <a:endParaRPr lang="ru-RU" dirty="0" smtClean="0"/>
          </a:p>
          <a:p>
            <a:pPr algn="ctr"/>
            <a:endParaRPr lang="ru-RU" dirty="0" smtClean="0"/>
          </a:p>
          <a:p>
            <a:pPr algn="ctr"/>
            <a:endParaRPr lang="ru-RU" dirty="0"/>
          </a:p>
        </p:txBody>
      </p:sp>
      <p:cxnSp>
        <p:nvCxnSpPr>
          <p:cNvPr id="9" name="Прямая соединительная линия 8"/>
          <p:cNvCxnSpPr>
            <a:stCxn id="7" idx="2"/>
          </p:cNvCxnSpPr>
          <p:nvPr/>
        </p:nvCxnSpPr>
        <p:spPr>
          <a:xfrm>
            <a:off x="4572000" y="2996952"/>
            <a:ext cx="0" cy="7920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Овал 10"/>
          <p:cNvSpPr/>
          <p:nvPr/>
        </p:nvSpPr>
        <p:spPr>
          <a:xfrm>
            <a:off x="3923928" y="3717032"/>
            <a:ext cx="1512168" cy="1152128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Речевое развитие</a:t>
            </a:r>
            <a:endParaRPr lang="ru-RU" sz="1200" dirty="0"/>
          </a:p>
        </p:txBody>
      </p:sp>
      <p:cxnSp>
        <p:nvCxnSpPr>
          <p:cNvPr id="14" name="Прямая соединительная линия 13"/>
          <p:cNvCxnSpPr>
            <a:stCxn id="11" idx="0"/>
          </p:cNvCxnSpPr>
          <p:nvPr/>
        </p:nvCxnSpPr>
        <p:spPr>
          <a:xfrm flipH="1">
            <a:off x="1619672" y="3717032"/>
            <a:ext cx="30603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1619672" y="3717032"/>
            <a:ext cx="0" cy="2880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Овал 16"/>
          <p:cNvSpPr/>
          <p:nvPr/>
        </p:nvSpPr>
        <p:spPr>
          <a:xfrm>
            <a:off x="683568" y="4005064"/>
            <a:ext cx="1512168" cy="1152128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Социально-коммуникативное развитие</a:t>
            </a:r>
            <a:endParaRPr lang="ru-RU" sz="1200" dirty="0"/>
          </a:p>
        </p:txBody>
      </p:sp>
      <p:sp>
        <p:nvSpPr>
          <p:cNvPr id="18" name="Овал 17"/>
          <p:cNvSpPr/>
          <p:nvPr/>
        </p:nvSpPr>
        <p:spPr>
          <a:xfrm>
            <a:off x="2267744" y="4005064"/>
            <a:ext cx="1656184" cy="1224136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Познавательное развитие</a:t>
            </a:r>
            <a:endParaRPr lang="ru-RU" sz="1200" dirty="0"/>
          </a:p>
        </p:txBody>
      </p:sp>
      <p:sp>
        <p:nvSpPr>
          <p:cNvPr id="19" name="Овал 18"/>
          <p:cNvSpPr/>
          <p:nvPr/>
        </p:nvSpPr>
        <p:spPr>
          <a:xfrm>
            <a:off x="5508104" y="3933056"/>
            <a:ext cx="1440160" cy="1152128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Физическое развитие</a:t>
            </a:r>
            <a:endParaRPr lang="ru-RU" sz="1200" dirty="0"/>
          </a:p>
        </p:txBody>
      </p:sp>
      <p:sp>
        <p:nvSpPr>
          <p:cNvPr id="20" name="Овал 19"/>
          <p:cNvSpPr/>
          <p:nvPr/>
        </p:nvSpPr>
        <p:spPr>
          <a:xfrm>
            <a:off x="7164288" y="4077072"/>
            <a:ext cx="1440160" cy="1224136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Художественно-эстетическое развитие</a:t>
            </a:r>
            <a:endParaRPr lang="ru-RU" sz="1200" dirty="0"/>
          </a:p>
        </p:txBody>
      </p:sp>
      <p:cxnSp>
        <p:nvCxnSpPr>
          <p:cNvPr id="22" name="Прямая соединительная линия 21"/>
          <p:cNvCxnSpPr>
            <a:endCxn id="18" idx="0"/>
          </p:cNvCxnSpPr>
          <p:nvPr/>
        </p:nvCxnSpPr>
        <p:spPr>
          <a:xfrm>
            <a:off x="3059832" y="3717032"/>
            <a:ext cx="36004" cy="2880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>
            <a:endCxn id="11" idx="0"/>
          </p:cNvCxnSpPr>
          <p:nvPr/>
        </p:nvCxnSpPr>
        <p:spPr>
          <a:xfrm flipH="1">
            <a:off x="4680012" y="3717032"/>
            <a:ext cx="320435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>
            <a:off x="7884368" y="3717032"/>
            <a:ext cx="0" cy="360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>
            <a:off x="6156176" y="3717032"/>
            <a:ext cx="0" cy="216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Picture 2" descr="C:\Users\Гульнара\Desktop\фото\romashki_40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6282" y="476672"/>
            <a:ext cx="689410" cy="79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899592" y="548680"/>
            <a:ext cx="7128792" cy="4464496"/>
          </a:xfrm>
        </p:spPr>
        <p:txBody>
          <a:bodyPr>
            <a:normAutofit/>
          </a:bodyPr>
          <a:lstStyle/>
          <a:p>
            <a:r>
              <a:rPr lang="ru-RU" b="1" i="1" dirty="0" smtClean="0"/>
              <a:t/>
            </a:r>
            <a:br>
              <a:rPr lang="ru-RU" b="1" i="1" dirty="0" smtClean="0"/>
            </a:br>
            <a:r>
              <a:rPr lang="ru-RU" b="1" i="1" dirty="0" smtClean="0"/>
              <a:t/>
            </a:r>
            <a:br>
              <a:rPr lang="ru-RU" b="1" i="1" dirty="0" smtClean="0"/>
            </a:br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286000" y="2474893"/>
            <a:ext cx="4572000" cy="80021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sz="1400" dirty="0" smtClean="0"/>
              <a:t> </a:t>
            </a:r>
            <a:br>
              <a:rPr lang="ru-RU" sz="1400" dirty="0" smtClean="0"/>
            </a:br>
            <a:endParaRPr lang="ru-RU" sz="1400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251520" y="260648"/>
            <a:ext cx="8581162" cy="5472608"/>
          </a:xfrm>
        </p:spPr>
        <p:txBody>
          <a:bodyPr>
            <a:normAutofit fontScale="25000" lnSpcReduction="20000"/>
          </a:bodyPr>
          <a:lstStyle/>
          <a:p>
            <a:endParaRPr lang="ru-RU" b="1" i="1" dirty="0" smtClean="0"/>
          </a:p>
          <a:p>
            <a:pPr algn="ctr">
              <a:buNone/>
            </a:pPr>
            <a:r>
              <a:rPr lang="ru-RU" sz="8000" b="1" i="1" dirty="0" smtClean="0">
                <a:latin typeface="Times New Roman" pitchFamily="18" charset="0"/>
                <a:cs typeface="Times New Roman" pitchFamily="18" charset="0"/>
              </a:rPr>
              <a:t>ОБРАЗОВАТЕЛЬНЫЕ ОБЛАСТИ:</a:t>
            </a:r>
            <a:endParaRPr lang="ru-RU" sz="80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>
              <a:buNone/>
            </a:pPr>
            <a:r>
              <a:rPr lang="ru-RU" sz="8000" b="1" i="1" dirty="0" smtClean="0">
                <a:latin typeface="Times New Roman" pitchFamily="18" charset="0"/>
                <a:cs typeface="Times New Roman" pitchFamily="18" charset="0"/>
              </a:rPr>
              <a:t>	Социально-коммуникативное развитие </a:t>
            </a: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направлено на усвоение норм и ценностей,</a:t>
            </a:r>
            <a:r>
              <a:rPr lang="ru-RU" sz="8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принятых в обществе, включая моральные и нравственные ценности; развитие общения и взаимодействия ребенка со взрослыми и сверстниками; становление самостоятельности, целенаправленности и </a:t>
            </a:r>
            <a:r>
              <a:rPr lang="ru-RU" sz="8000" dirty="0" err="1" smtClean="0">
                <a:latin typeface="Times New Roman" pitchFamily="18" charset="0"/>
                <a:cs typeface="Times New Roman" pitchFamily="18" charset="0"/>
              </a:rPr>
              <a:t>саморегуляции</a:t>
            </a: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 собственных действий; развитие социального и эмоционального интеллекта, эмоциональной отзывчивости, сопереживания, формирование готовности к совместной деятельности со сверстниками, формирование уважительного отношения и чувства принадлежности к своей семье и к сообществу детей и взрослых в Организации; формирование позитивных установок к различным видам труда и творчества; формирование основ безопасного поведения в быту, социуме, природе.</a:t>
            </a:r>
          </a:p>
          <a:p>
            <a:pPr marL="0" lvl="0" indent="0">
              <a:buNone/>
            </a:pPr>
            <a:r>
              <a:rPr lang="ru-RU" sz="8000" b="1" i="1" dirty="0" smtClean="0">
                <a:latin typeface="Times New Roman" pitchFamily="18" charset="0"/>
                <a:cs typeface="Times New Roman" pitchFamily="18" charset="0"/>
              </a:rPr>
              <a:t>	Познавательное развитие </a:t>
            </a: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предполагает развитие интересов детей,</a:t>
            </a:r>
            <a:r>
              <a:rPr lang="ru-RU" sz="8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любознательности и</a:t>
            </a:r>
            <a:r>
              <a:rPr lang="ru-RU" sz="8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познавательной мотивации; формирование познавательных действий, становление сознания; развитие воображения и творческой активности; формирование первичных представлений о себе, других людях, объектах окружающего мира, о свойствах и отношениях объектов окружающего мира (форме, цвете, размере, материале, звучании, ритме, темпе, количестве, числе, части и целом, пространстве и времени, движении и покое, причинах и следствиях и др.), о малой родине и Отечестве, представлений о социокультурных ценностях нашего народа, об отечественных традициях и праздниках, о планете Земля как общем доме людей, об особенностях ее природы, многообразии стран и народов мира.</a:t>
            </a:r>
          </a:p>
          <a:p>
            <a:pPr>
              <a:buNone/>
            </a:pPr>
            <a:endParaRPr lang="ru-RU" sz="4900" dirty="0"/>
          </a:p>
        </p:txBody>
      </p:sp>
      <p:pic>
        <p:nvPicPr>
          <p:cNvPr id="8" name="Picture 2" descr="C:\Users\Гульнара\Desktop\фото\romashki_40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9078" y="-57113"/>
            <a:ext cx="814756" cy="936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467544" y="548680"/>
            <a:ext cx="7704856" cy="4464496"/>
          </a:xfrm>
        </p:spPr>
        <p:txBody>
          <a:bodyPr>
            <a:normAutofit/>
          </a:bodyPr>
          <a:lstStyle/>
          <a:p>
            <a:r>
              <a:rPr lang="ru-RU" b="1" i="1" dirty="0" smtClean="0"/>
              <a:t/>
            </a:r>
            <a:br>
              <a:rPr lang="ru-RU" b="1" i="1" dirty="0" smtClean="0"/>
            </a:br>
            <a:r>
              <a:rPr lang="ru-RU" b="1" i="1" dirty="0" smtClean="0"/>
              <a:t/>
            </a:r>
            <a:br>
              <a:rPr lang="ru-RU" b="1" i="1" dirty="0" smtClean="0"/>
            </a:br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286000" y="2474893"/>
            <a:ext cx="4572000" cy="80021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sz="1400" dirty="0" smtClean="0"/>
              <a:t> </a:t>
            </a:r>
            <a:br>
              <a:rPr lang="ru-RU" sz="1400" dirty="0" smtClean="0"/>
            </a:br>
            <a:endParaRPr lang="ru-RU" sz="1400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0" y="764704"/>
            <a:ext cx="9144000" cy="5910933"/>
          </a:xfrm>
        </p:spPr>
        <p:txBody>
          <a:bodyPr>
            <a:normAutofit fontScale="25000" lnSpcReduction="20000"/>
          </a:bodyPr>
          <a:lstStyle/>
          <a:p>
            <a:pPr lvl="0">
              <a:buNone/>
            </a:pPr>
            <a:r>
              <a:rPr lang="ru-RU" sz="6400" b="1" i="1" dirty="0" smtClean="0">
                <a:latin typeface="Times New Roman" pitchFamily="18" charset="0"/>
                <a:cs typeface="Times New Roman" pitchFamily="18" charset="0"/>
              </a:rPr>
              <a:t>       	Речевое развитие </a:t>
            </a:r>
            <a:r>
              <a:rPr lang="ru-RU" sz="6400" dirty="0" smtClean="0">
                <a:latin typeface="Times New Roman" pitchFamily="18" charset="0"/>
                <a:cs typeface="Times New Roman" pitchFamily="18" charset="0"/>
              </a:rPr>
              <a:t>включает владение речью как средством общения и культуры;</a:t>
            </a:r>
            <a:r>
              <a:rPr lang="ru-RU" sz="6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400" dirty="0" smtClean="0">
                <a:latin typeface="Times New Roman" pitchFamily="18" charset="0"/>
                <a:cs typeface="Times New Roman" pitchFamily="18" charset="0"/>
              </a:rPr>
              <a:t>обогащение активного словаря; развитие связной, грамматически правильной диалогической и монологической речи; развитие речевого творчества; развитие звуковой и интонационной культуры речи, фонематического слуха; знакомство с книжной культурой, детской литературой, понимание на слух текстов различных жанров детской литературы; формирование звуковой аналитико-синтетической активности как предпосылки обучения грамоте. </a:t>
            </a:r>
          </a:p>
          <a:p>
            <a:pPr lvl="0">
              <a:buNone/>
            </a:pPr>
            <a:r>
              <a:rPr lang="ru-RU" sz="6400" b="1" i="1" dirty="0" smtClean="0">
                <a:latin typeface="Times New Roman" pitchFamily="18" charset="0"/>
                <a:cs typeface="Times New Roman" pitchFamily="18" charset="0"/>
              </a:rPr>
              <a:t>      	 Художественно-эстетическое развитие </a:t>
            </a:r>
            <a:r>
              <a:rPr lang="ru-RU" sz="6400" dirty="0" smtClean="0">
                <a:latin typeface="Times New Roman" pitchFamily="18" charset="0"/>
                <a:cs typeface="Times New Roman" pitchFamily="18" charset="0"/>
              </a:rPr>
              <a:t>предполагает развитие предпосылок ценностно-смыслового восприятия и понимания произведений искусства (словесного, музыкального, изобразительного), мира природы; становление эстетического отношения к окружающему миру; формирование элементарных представлений о видах искусства; восприятие музыки, художественной литературы, фольклора; стимулирование сопереживания персонажам художественных произведений; реализацию самостоятельной творческой деятельности детей (изобразительной, конструктивно-модельной, музыкальной и др.).</a:t>
            </a:r>
          </a:p>
          <a:p>
            <a:pPr lvl="0">
              <a:buNone/>
            </a:pPr>
            <a:r>
              <a:rPr lang="ru-RU" sz="6400" b="1" i="1" dirty="0" smtClean="0">
                <a:latin typeface="Times New Roman" pitchFamily="18" charset="0"/>
                <a:cs typeface="Times New Roman" pitchFamily="18" charset="0"/>
              </a:rPr>
              <a:t>    	 	Физическое развитие </a:t>
            </a:r>
            <a:r>
              <a:rPr lang="ru-RU" sz="6400" dirty="0" smtClean="0">
                <a:latin typeface="Times New Roman" pitchFamily="18" charset="0"/>
                <a:cs typeface="Times New Roman" pitchFamily="18" charset="0"/>
              </a:rPr>
              <a:t>включает приобретение опыта в следующих видах деятельности</a:t>
            </a:r>
            <a:r>
              <a:rPr lang="ru-RU" sz="6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400" dirty="0" smtClean="0">
                <a:latin typeface="Times New Roman" pitchFamily="18" charset="0"/>
                <a:cs typeface="Times New Roman" pitchFamily="18" charset="0"/>
              </a:rPr>
              <a:t>детей: двигательной, в том числе связанной с выполнением упражнений, направленных на развитие таких физических качеств, как координация и гибкость; способствующих правильному формированию опорно-двигательной системы организма, развитию равновесия, координации движения, крупной и мелкой моторики обеих рук, а также с правильным, не наносящем ущерба организму, выполнением основных движений (ходьба, бег, мягкие прыжки, повороты в обе стороны), формирование начальных представлений о некоторых видах спорта, овладение подвижными играми с правилами; становление целенаправленности и </a:t>
            </a:r>
            <a:r>
              <a:rPr lang="ru-RU" sz="6400" dirty="0" err="1" smtClean="0">
                <a:latin typeface="Times New Roman" pitchFamily="18" charset="0"/>
                <a:cs typeface="Times New Roman" pitchFamily="18" charset="0"/>
              </a:rPr>
              <a:t>саморегуляции</a:t>
            </a:r>
            <a:r>
              <a:rPr lang="ru-RU" sz="6400" dirty="0" smtClean="0">
                <a:latin typeface="Times New Roman" pitchFamily="18" charset="0"/>
                <a:cs typeface="Times New Roman" pitchFamily="18" charset="0"/>
              </a:rPr>
              <a:t> в двигательной сфере; становление ценностей здорового образа жизни, овладение его элементарными нормами и правилами (в питании, двигательном режиме, закаливании, при формировании полезных привычек и др.).</a:t>
            </a:r>
          </a:p>
          <a:p>
            <a:endParaRPr lang="ru-RU" sz="6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899592" y="548680"/>
            <a:ext cx="7128792" cy="4464496"/>
          </a:xfrm>
        </p:spPr>
        <p:txBody>
          <a:bodyPr>
            <a:normAutofit/>
          </a:bodyPr>
          <a:lstStyle/>
          <a:p>
            <a:r>
              <a:rPr lang="ru-RU" b="1" i="1" dirty="0" smtClean="0"/>
              <a:t/>
            </a:r>
            <a:br>
              <a:rPr lang="ru-RU" b="1" i="1" dirty="0" smtClean="0"/>
            </a:br>
            <a:r>
              <a:rPr lang="ru-RU" b="1" i="1" dirty="0" smtClean="0"/>
              <a:t/>
            </a:r>
            <a:br>
              <a:rPr lang="ru-RU" b="1" i="1" dirty="0" smtClean="0"/>
            </a:br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286000" y="2474893"/>
            <a:ext cx="4572000" cy="80021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sz="1400" dirty="0" smtClean="0"/>
              <a:t> </a:t>
            </a:r>
            <a:br>
              <a:rPr lang="ru-RU" sz="1400" dirty="0" smtClean="0"/>
            </a:br>
            <a:endParaRPr lang="ru-RU" sz="1400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683568" y="1340768"/>
            <a:ext cx="7920880" cy="4692008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ru-RU" sz="1400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1400" b="1" i="1" dirty="0" smtClean="0">
                <a:latin typeface="Times New Roman" pitchFamily="18" charset="0"/>
                <a:cs typeface="Times New Roman" pitchFamily="18" charset="0"/>
              </a:rPr>
              <a:t>СОДЕРЖАНИЕ УКАЗАННЫХ ОБРАЗОВАТЕЛЬНЫХ ОБЛАСТЕЙ ЗАВИСИТ ОТ ВОЗРАСТНЫХ И ИНДИВИДУАЛЬНЫХ ОСОБЕННОСТЕЙ ДЕТЕЙ, ОПРЕДЕЛЯЕТСЯ ЦЕЛЯМИ И ЗАДАЧАМИ ПРОГРАММЫ И РЕАЛИЗУЕТСЯ В РАЗЛИЧНЫХ ВИДАХ ДЕЯТЕЛЬНОСТИ (ОБЩЕНИИ, ИГРЕ, ПОЗНАВАТЕЛЬНО-ИССЛЕДОВАТЕЛЬСКОЙ ДЕЯТЕЛЬНОСТИ)</a:t>
            </a:r>
            <a:endParaRPr lang="ru-RU" sz="14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39552" y="3861048"/>
            <a:ext cx="2232248" cy="136815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endParaRPr lang="ru-RU" b="1" dirty="0" smtClean="0">
              <a:solidFill>
                <a:srgbClr val="603B14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algn="ctr"/>
            <a:r>
              <a:rPr lang="ru-RU" b="1" dirty="0" smtClean="0"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Требования к структуре образовательной программы</a:t>
            </a:r>
            <a:endParaRPr lang="ru-RU" sz="1600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347864" y="3501008"/>
            <a:ext cx="2232248" cy="136815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endParaRPr lang="ru-RU" b="1" dirty="0" smtClean="0">
              <a:solidFill>
                <a:srgbClr val="603B14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Требования к</a:t>
            </a:r>
            <a:endParaRPr lang="ru-RU" sz="500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условиям</a:t>
            </a:r>
            <a:endParaRPr lang="ru-RU" sz="500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реализации</a:t>
            </a:r>
            <a:endParaRPr lang="ru-RU" sz="500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программы</a:t>
            </a:r>
            <a:endParaRPr lang="ru-RU" sz="1600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6084168" y="3717032"/>
            <a:ext cx="2232248" cy="136815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endParaRPr lang="ru-RU" b="1" dirty="0" smtClean="0">
              <a:solidFill>
                <a:srgbClr val="603B14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algn="ctr"/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6084168" y="3789040"/>
            <a:ext cx="223224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Требования к</a:t>
            </a:r>
          </a:p>
          <a:p>
            <a:pPr algn="ctr"/>
            <a:r>
              <a:rPr lang="ru-RU" sz="16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 результатам</a:t>
            </a:r>
          </a:p>
          <a:p>
            <a:pPr algn="ctr"/>
            <a:r>
              <a:rPr lang="ru-RU" sz="16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 освоения</a:t>
            </a:r>
          </a:p>
          <a:p>
            <a:pPr algn="ctr"/>
            <a:r>
              <a:rPr lang="ru-RU" sz="16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 программы</a:t>
            </a:r>
            <a:endParaRPr lang="ru-RU" sz="1600" b="1" dirty="0">
              <a:solidFill>
                <a:srgbClr val="0070C0"/>
              </a:solidFill>
            </a:endParaRPr>
          </a:p>
        </p:txBody>
      </p:sp>
      <p:pic>
        <p:nvPicPr>
          <p:cNvPr id="12" name="Picture 2" descr="C:\Users\Гульнара\Desktop\фото\romashki_40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476672"/>
            <a:ext cx="1030780" cy="1184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268760"/>
            <a:ext cx="8183880" cy="4187952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Основными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участниками реализации программы  являются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: дети дошкольного возраста, родители (законные представители), педагоги.</a:t>
            </a:r>
          </a:p>
          <a:p>
            <a:pPr marL="0" indent="0" algn="just"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	Сотрудничество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детского сада и семьи предполагает, что обе стороны имеют, что сказать друг другу относительно конкретного ребенка, тенденций его развития. Отсюда - поворот к взаимодействию с каждой семьей, следовательно, предпочтение индивидуальных форм работы (индивидуальные беседы, консультации, посещение семьи, присутствие родителей в группе).</a:t>
            </a:r>
          </a:p>
          <a:p>
            <a:pPr marL="0" indent="0" algn="just"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Формы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работы с родителями</a:t>
            </a:r>
          </a:p>
          <a:p>
            <a:pPr marL="0" indent="0" algn="just">
              <a:buNone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ДОУ сочетаются традиционные и нетрадиционные формы общения педагогов с родителями дошкольников, суть которых – обогатить их педагогическими знаниями. Традиционные формы взаимодействия с семьей представлены: коллективными, индивидуальными и наглядно-информационными. В настоящее время особой популярностью, как у педагогов, так и у родителей, пользуются нетрадиционные формы общения. Они построены по типу интерактивных и развлекательных программ, игр и направлены на установление неформальных контактов с родителями, привлечение их внимания к детскому саду. В новых формах взаимодействия с родителями реализуется принцип партнерства, диалога. Положительной стороной подобных форм является то, что участникам не навязывается готовая точка зрения, их побуждают думать, искать собственный выход из сложившейся ситуации.</a:t>
            </a:r>
          </a:p>
          <a:p>
            <a:pPr algn="just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C:\Users\Гульнара\Desktop\фото\romashki_40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376" y="476672"/>
            <a:ext cx="814756" cy="936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9550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899592" y="548680"/>
            <a:ext cx="7128792" cy="4464496"/>
          </a:xfrm>
        </p:spPr>
        <p:txBody>
          <a:bodyPr>
            <a:normAutofit/>
          </a:bodyPr>
          <a:lstStyle/>
          <a:p>
            <a:r>
              <a:rPr lang="ru-RU" b="1" i="1" dirty="0" smtClean="0"/>
              <a:t/>
            </a:r>
            <a:br>
              <a:rPr lang="ru-RU" b="1" i="1" dirty="0" smtClean="0"/>
            </a:br>
            <a:r>
              <a:rPr lang="ru-RU" b="1" i="1" dirty="0" smtClean="0"/>
              <a:t/>
            </a:r>
            <a:br>
              <a:rPr lang="ru-RU" b="1" i="1" dirty="0" smtClean="0"/>
            </a:br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286000" y="2474893"/>
            <a:ext cx="4572000" cy="80021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sz="1400" dirty="0" smtClean="0"/>
              <a:t> </a:t>
            </a:r>
            <a:br>
              <a:rPr lang="ru-RU" sz="1400" dirty="0" smtClean="0"/>
            </a:br>
            <a:endParaRPr lang="ru-RU" sz="1400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67544" y="332656"/>
            <a:ext cx="8183880" cy="5706960"/>
          </a:xfrm>
        </p:spPr>
        <p:txBody>
          <a:bodyPr>
            <a:normAutofit fontScale="25000" lnSpcReduction="20000"/>
          </a:bodyPr>
          <a:lstStyle/>
          <a:p>
            <a:pPr algn="ctr">
              <a:buNone/>
            </a:pP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Материально-техническое обеспечение программы.</a:t>
            </a:r>
            <a:endParaRPr lang="ru-RU" sz="4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Развивающая предметно-пространственная среда обеспечивает максимальную реализацию образовательного потенциала пространства МБДОУ, группы и участка, материалов, оборудования и инвентаря для развития детей дошкольного возраста в соответствии с особенностями каждого возрастного этапа, охраны и укрепления их здоровья, возможность общения и совместной деятельности детей (в том числе детей разного возраста) и взрослых, двигательной активности детей, а также возможности для уединения.</a:t>
            </a:r>
          </a:p>
          <a:p>
            <a:pPr>
              <a:buNone/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Развивающая предметно-пространственная среда обеспечивает реализацию различных образовательных программ; учет национально-культурных, климатических условий, в которых осуществляется образовательная деятельность; учет возрастных особенностей детей.</a:t>
            </a:r>
          </a:p>
          <a:p>
            <a:pPr>
              <a:buNone/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  Развивающая  среда  построена  на  следующих  принципах:</a:t>
            </a:r>
          </a:p>
          <a:p>
            <a:pPr lvl="0"/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насыщенность;</a:t>
            </a:r>
          </a:p>
          <a:p>
            <a:pPr lvl="0"/>
            <a:r>
              <a:rPr lang="ru-RU" sz="4400" dirty="0" err="1" smtClean="0">
                <a:latin typeface="Times New Roman" pitchFamily="18" charset="0"/>
                <a:cs typeface="Times New Roman" pitchFamily="18" charset="0"/>
              </a:rPr>
              <a:t>трансформируемость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lvl="0"/>
            <a:r>
              <a:rPr lang="ru-RU" sz="4400" dirty="0" err="1" smtClean="0">
                <a:latin typeface="Times New Roman" pitchFamily="18" charset="0"/>
                <a:cs typeface="Times New Roman" pitchFamily="18" charset="0"/>
              </a:rPr>
              <a:t>полифункциональность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lvl="0"/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вариативность;</a:t>
            </a:r>
          </a:p>
          <a:p>
            <a:pPr lvl="0"/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доступность;</a:t>
            </a:r>
          </a:p>
          <a:p>
            <a:pPr lvl="0"/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безопасность.</a:t>
            </a:r>
          </a:p>
          <a:p>
            <a:pPr>
              <a:buNone/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Насыщенность среды соответствует возрастным возможностям детей и содержанию Программы.</a:t>
            </a:r>
          </a:p>
          <a:p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Образовательное пространство оснащено средствами обучения и воспитания, соответствующими материалами, игровым, спортивным, оздоровительным оборудованием, инвентарем, которые  обеспечивают: игровую, познавательную, исследовательскую и творческую активность всех воспитанников, экспериментирование с доступными детям материалами (в том числе с песком и водой);</a:t>
            </a:r>
          </a:p>
          <a:p>
            <a:pPr lvl="0">
              <a:buNone/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двигательную активность, в том числе развитие крупной и мелкой моторики, участие в подвижных играх и соревнованиях;</a:t>
            </a:r>
          </a:p>
          <a:p>
            <a:pPr lvl="0"/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эмоциональное благополучие детей во взаимодействии с предметно-пространственным окружением;</a:t>
            </a:r>
          </a:p>
          <a:p>
            <a:pPr lvl="0"/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возможность самовыражения детей.</a:t>
            </a:r>
          </a:p>
          <a:p>
            <a:pPr>
              <a:buNone/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Для детей младенческого и раннего возраста образовательное пространство предоставляет необходимые и достаточные возможности для движения, предметной и игровой деятельности с разными материалами.</a:t>
            </a:r>
          </a:p>
          <a:p>
            <a:r>
              <a:rPr lang="ru-RU" sz="4400" b="1" i="1" dirty="0" err="1" smtClean="0">
                <a:latin typeface="Times New Roman" pitchFamily="18" charset="0"/>
                <a:cs typeface="Times New Roman" pitchFamily="18" charset="0"/>
              </a:rPr>
              <a:t>Трансформируемость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 пространства дает возможность изменений предметно-пространственной среды в зависимости от образовательной ситуации, в том числе от меняющихся интересов и возможностей детей;</a:t>
            </a:r>
          </a:p>
          <a:p>
            <a:r>
              <a:rPr lang="ru-RU" sz="4400" b="1" i="1" dirty="0" err="1" smtClean="0">
                <a:latin typeface="Times New Roman" pitchFamily="18" charset="0"/>
                <a:cs typeface="Times New Roman" pitchFamily="18" charset="0"/>
              </a:rPr>
              <a:t>Полифункциональность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 материалов позволяет разнообразно использовать различные  составляющих предметной среды: детскую мебель, маты, мягкие модули, ширмы, природные материалы, пригодные  в разных видах детской активности (в том числе в качестве предметов-заместителей в детской игре).</a:t>
            </a:r>
          </a:p>
          <a:p>
            <a:r>
              <a:rPr lang="ru-RU" sz="4400" b="1" i="1" dirty="0" smtClean="0">
                <a:latin typeface="Times New Roman" pitchFamily="18" charset="0"/>
                <a:cs typeface="Times New Roman" pitchFamily="18" charset="0"/>
              </a:rPr>
              <a:t>Вариативность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 среды позволяет создать различные пространства (для игры, конструирования, уединения и пр.), а также разнообразный материал, игры, игрушки и оборудование, обеспечивают свободный выбор детей. Игровой материал периодически сменяется, что стимулирует  игровую, двигательную, познавательную и исследовательскую активность детей.</a:t>
            </a:r>
          </a:p>
          <a:p>
            <a:r>
              <a:rPr lang="ru-RU" sz="4400" b="1" i="1" dirty="0" smtClean="0">
                <a:latin typeface="Times New Roman" pitchFamily="18" charset="0"/>
                <a:cs typeface="Times New Roman" pitchFamily="18" charset="0"/>
              </a:rPr>
              <a:t>Доступность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 среды создает условия для свободного доступа детей к играм, игрушкам, материалам, пособиям, обеспечивающим все основные виды детской активности; исправность и сохранность материалов и оборудования.</a:t>
            </a:r>
          </a:p>
          <a:p>
            <a:r>
              <a:rPr lang="ru-RU" sz="4400" b="1" i="1" dirty="0" smtClean="0">
                <a:latin typeface="Times New Roman" pitchFamily="18" charset="0"/>
                <a:cs typeface="Times New Roman" pitchFamily="18" charset="0"/>
              </a:rPr>
              <a:t>Безопасность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 предметно-пространственной среды обеспечивает соответствие всех ее элементов требованиям по надежности и безопасности их использования.</a:t>
            </a:r>
          </a:p>
          <a:p>
            <a:endParaRPr lang="ru-RU" sz="3200" dirty="0"/>
          </a:p>
        </p:txBody>
      </p:sp>
      <p:pic>
        <p:nvPicPr>
          <p:cNvPr id="7" name="Picture 2" descr="C:\Users\Гульнара\Desktop\фото\romashki_40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58" y="1844824"/>
            <a:ext cx="689410" cy="79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333</TotalTime>
  <Words>1138</Words>
  <Application>Microsoft Office PowerPoint</Application>
  <PresentationFormat>Экран (4:3)</PresentationFormat>
  <Paragraphs>106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0" baseType="lpstr">
      <vt:lpstr>Arial</vt:lpstr>
      <vt:lpstr>Palatino Linotype</vt:lpstr>
      <vt:lpstr>Times New Roman</vt:lpstr>
      <vt:lpstr>Verdana</vt:lpstr>
      <vt:lpstr>Wingdings 2</vt:lpstr>
      <vt:lpstr>Аспект</vt:lpstr>
      <vt:lpstr>ОСНОВНАЯ ОБРАЗОВАТЕЛЬНАЯ ПРОГРАММА  ДОШКОЛЬНОГО ОБАЗОВАНИЯ МБДОУ «Детский сад №3» п.г.т. Уруссу (краткая презентация для родителей) </vt:lpstr>
      <vt:lpstr>ОСНОВНАЯ ОБРАЗОВАТЕЛЬНАЯ ПРОГРАММА  ДОШКОЛЬНОГО ОБРАЗОВАНИЯ нормативно-управленческий документ дошкольного учреждения, характеризующий  специфику содержания образования, особенности организации воспитательно-образовательного процесса,  характер оказываемых образовательных услуг  </vt:lpstr>
      <vt:lpstr>Презентация PowerPoint</vt:lpstr>
      <vt:lpstr>   </vt:lpstr>
      <vt:lpstr>Презентация PowerPoint</vt:lpstr>
      <vt:lpstr>Презентация PowerPoint</vt:lpstr>
      <vt:lpstr>Презентация PowerPoint</vt:lpstr>
      <vt:lpstr>Презентация PowerPoint</vt:lpstr>
      <vt:lpstr>   </vt:lpstr>
      <vt:lpstr>   </vt:lpstr>
      <vt:lpstr>   </vt:lpstr>
      <vt:lpstr>   </vt:lpstr>
      <vt:lpstr>Презентация PowerPoint</vt:lpstr>
      <vt:lpstr> 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КРАТКАЯ ПРЕЗЕНТАЦИЯ ОСНОВНОЙ ОБРАЗОВАТЕЛЬНОЙ ПРОГРАММЫ МБДОУ «Кубэлэк»</dc:title>
  <dc:creator>user</dc:creator>
  <cp:lastModifiedBy>USER</cp:lastModifiedBy>
  <cp:revision>42</cp:revision>
  <dcterms:created xsi:type="dcterms:W3CDTF">2019-02-12T09:12:35Z</dcterms:created>
  <dcterms:modified xsi:type="dcterms:W3CDTF">2022-11-14T12:21:16Z</dcterms:modified>
</cp:coreProperties>
</file>